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  <p:sldMasterId id="2147483684" r:id="rId3"/>
  </p:sldMasterIdLst>
  <p:notesMasterIdLst>
    <p:notesMasterId r:id="rId23"/>
  </p:notesMasterIdLst>
  <p:sldIdLst>
    <p:sldId id="432" r:id="rId4"/>
    <p:sldId id="459" r:id="rId5"/>
    <p:sldId id="435" r:id="rId6"/>
    <p:sldId id="436" r:id="rId7"/>
    <p:sldId id="437" r:id="rId8"/>
    <p:sldId id="463" r:id="rId9"/>
    <p:sldId id="460" r:id="rId10"/>
    <p:sldId id="461" r:id="rId11"/>
    <p:sldId id="464" r:id="rId12"/>
    <p:sldId id="465" r:id="rId13"/>
    <p:sldId id="466" r:id="rId14"/>
    <p:sldId id="467" r:id="rId15"/>
    <p:sldId id="468" r:id="rId16"/>
    <p:sldId id="469" r:id="rId17"/>
    <p:sldId id="471" r:id="rId18"/>
    <p:sldId id="472" r:id="rId19"/>
    <p:sldId id="473" r:id="rId20"/>
    <p:sldId id="474" r:id="rId21"/>
    <p:sldId id="450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2">
          <p15:clr>
            <a:srgbClr val="A4A3A4"/>
          </p15:clr>
        </p15:guide>
        <p15:guide id="2" orient="horz" pos="1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570" y="114"/>
      </p:cViewPr>
      <p:guideLst>
        <p:guide pos="3842"/>
        <p:guide orient="horz" pos="1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  <a:t>2025/2/24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4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627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938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679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7310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417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176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639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387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813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944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1934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235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F9325-CF1A-7B4C-85D3-EF5FB4C0AD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69B9634-90EC-4349-B885-E497CA24F6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BEB224-2B26-C945-A39B-8BA1DF557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167713-317D-464E-B8FE-E8ACD864A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78A330-8F2B-0A4F-AAA9-07B09924C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8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5FEAC-EBAB-1C42-9539-9D2FB2C0E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7D483B-51AF-2247-9750-8FCA59948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3390BC-756C-3645-89D5-C4F06FC3F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5E5766-CE4B-FD43-B583-0BFD28EF6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E2B502-A6CE-BC44-8580-5730FD3C3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13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AA45A3-B3C4-7B42-A722-80008B3CA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CD8B44-0E03-3A4E-BAB0-9924D3AB1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5C798F-7736-5741-85BD-6EE5A3CEC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0F2FEB-A3E8-4341-B252-C9F4291FA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D39524-EC5D-4A49-9986-075E9C9A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28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D4E57-45CF-8347-B457-5B632E9C4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1E599C-03C8-FA4D-B951-1DFA68C9E3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A3385B-EA07-A444-9338-E787BB4223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EEFBE4-788B-154F-A9EE-F127C4B5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7E9C3A-18EC-9040-B976-18B5096E0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FEBFBD-B6E5-8C4F-AA21-4D82BE1C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47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CA1B2E-14C6-2841-8795-FD7972C32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04163A-3369-0641-B0D3-6ED9F8BFD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E7FBA6-FF8B-2044-8AB1-D3769E634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F626E6-DF4A-2F44-91FF-F5E79DE4DD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E96ADC-7F0C-4546-9697-4F857E852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679827-B901-224B-A3DC-481650CB7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38B239-3C3A-D641-8280-4CEAF14D5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7025293-DB8C-9F4D-BDC2-C9E953372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73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50C43B-B2AA-8644-A3AD-36CBA5368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A35B741-9F16-2243-90C1-C799C2E9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A465EF-79BF-9B41-80E7-C5343F9C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130BBA-783C-2B4F-885F-929774965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1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4F728F-280B-AE4C-8BF0-F1301EF6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AA46AC-0483-4741-8FF1-7B5E2F86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92A7D3-55F8-AC48-B09C-F25AA1661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同心圆 8">
            <a:extLst>
              <a:ext uri="{FF2B5EF4-FFF2-40B4-BE49-F238E27FC236}">
                <a16:creationId xmlns:a16="http://schemas.microsoft.com/office/drawing/2014/main" id="{962D5634-D984-714E-A591-D7F5D9481E83}"/>
              </a:ext>
            </a:extLst>
          </p:cNvPr>
          <p:cNvSpPr/>
          <p:nvPr userDrawn="1"/>
        </p:nvSpPr>
        <p:spPr>
          <a:xfrm>
            <a:off x="5063548" y="-1150190"/>
            <a:ext cx="1807995" cy="1735932"/>
          </a:xfrm>
          <a:prstGeom prst="donut">
            <a:avLst>
              <a:gd name="adj" fmla="val 10803"/>
            </a:avLst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1AD39D-D846-2F4A-93C3-6EE823C49E86}"/>
              </a:ext>
            </a:extLst>
          </p:cNvPr>
          <p:cNvSpPr txBox="1"/>
          <p:nvPr userDrawn="1"/>
        </p:nvSpPr>
        <p:spPr>
          <a:xfrm>
            <a:off x="8021255" y="-35881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8A68A2C-2D89-184D-BBD9-0483011AB05B}"/>
              </a:ext>
            </a:extLst>
          </p:cNvPr>
          <p:cNvSpPr/>
          <p:nvPr userDrawn="1"/>
        </p:nvSpPr>
        <p:spPr>
          <a:xfrm>
            <a:off x="366907" y="229122"/>
            <a:ext cx="4696641" cy="83394"/>
          </a:xfrm>
          <a:prstGeom prst="rect">
            <a:avLst/>
          </a:prstGeom>
          <a:solidFill>
            <a:schemeClr val="accent5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EABD3E-CE4B-3443-89E8-4701195013DA}"/>
              </a:ext>
            </a:extLst>
          </p:cNvPr>
          <p:cNvSpPr/>
          <p:nvPr userDrawn="1"/>
        </p:nvSpPr>
        <p:spPr>
          <a:xfrm>
            <a:off x="6993038" y="229122"/>
            <a:ext cx="4832055" cy="83394"/>
          </a:xfrm>
          <a:prstGeom prst="rect">
            <a:avLst/>
          </a:prstGeom>
          <a:solidFill>
            <a:schemeClr val="accent5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1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D211C5-88B1-DD40-BEBE-A3E8926BB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344087-386B-144E-94C4-C9C51729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05B940-B9AD-9048-A716-29AFE0FB5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F046DD-C959-A549-8515-6700367C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873A72-C117-FF46-95F8-C22EFAFC3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D9CDD1-68D1-1F46-AF77-672DB830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2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270182-633A-C34D-9E67-85DA57946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FBA115-B0FC-FA4F-9F14-D2D903924B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B44F62-EE8A-664B-9820-A4CFFACC5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61A109-68FA-5C46-9F60-D6B7B7F33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21AAA0-1DB5-4C4B-8D87-5DE0D6788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84C0E4-4A9C-E144-9DEF-E32CC475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531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DA0455-2403-2E4B-927B-342B166C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6D1F14-DE79-D14A-AA48-71A673F92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66A967-A52B-B642-891F-AEF183D76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74EFA8-2753-D440-AA94-5801019BB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29A59-9029-ED42-B7B8-290BAFF5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64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98A37D-00D0-F54C-8FA4-88E3ADD767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97DB8B-5C79-DA49-919F-2318B2DAB9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4C916A-55AD-B246-911E-3406A7637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122273-CBCB-DD45-9604-7D627AD3E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FC97E4-CC56-F142-9AC8-6599A09A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16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95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3328A7-CC21-B349-9F01-56890ED6C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F3680F-C92A-E34C-9494-119D90D64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B19ADA-6B18-A041-B8D5-35C1DFD0F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D2D7E9-8AF5-FE41-A074-6E93F29337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B10ED-73D1-F644-9D17-1067948B0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820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707124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/>
              <a:t>单击“滤镜”</a:t>
            </a:r>
            <a:r>
              <a:rPr lang="en-US" altLang="zh-CN" dirty="0"/>
              <a:t>|</a:t>
            </a:r>
            <a:r>
              <a:rPr lang="zh-CN" altLang="zh-CN" dirty="0"/>
              <a:t>“扭曲”</a:t>
            </a:r>
            <a:r>
              <a:rPr lang="en-US" altLang="zh-CN" dirty="0"/>
              <a:t>|</a:t>
            </a:r>
            <a:r>
              <a:rPr lang="zh-CN" altLang="zh-CN" dirty="0"/>
              <a:t>“极坐标”命令，在</a:t>
            </a:r>
            <a:r>
              <a:rPr lang="en-US" altLang="zh-CN" dirty="0"/>
              <a:t>“</a:t>
            </a:r>
            <a:r>
              <a:rPr lang="zh-CN" altLang="zh-CN" dirty="0"/>
              <a:t>极坐标</a:t>
            </a:r>
            <a:r>
              <a:rPr lang="en-US" altLang="zh-CN" dirty="0"/>
              <a:t>”</a:t>
            </a:r>
            <a:r>
              <a:rPr lang="zh-CN" altLang="zh-CN" dirty="0"/>
              <a:t>面板中设置“平面坐标到极坐标”，如</a:t>
            </a:r>
            <a:r>
              <a:rPr lang="zh-CN" altLang="zh-CN" dirty="0" smtClean="0"/>
              <a:t>图（</a:t>
            </a:r>
            <a:r>
              <a:rPr lang="zh-CN" altLang="zh-CN" dirty="0"/>
              <a:t>左）所示，单击确定放射状光芒完成，调整不透明度，如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截屏2022-12-20 下午3.14.22"/>
          <p:cNvPicPr/>
          <p:nvPr/>
        </p:nvPicPr>
        <p:blipFill>
          <a:blip r:embed="rId4"/>
          <a:stretch>
            <a:fillRect/>
          </a:stretch>
        </p:blipFill>
        <p:spPr>
          <a:xfrm>
            <a:off x="2402780" y="2639731"/>
            <a:ext cx="3376573" cy="1781761"/>
          </a:xfrm>
          <a:prstGeom prst="rect">
            <a:avLst/>
          </a:prstGeom>
        </p:spPr>
      </p:pic>
      <p:pic>
        <p:nvPicPr>
          <p:cNvPr id="20" name="图片 19" descr="截屏2022-12-20 下午3.14.01"/>
          <p:cNvPicPr/>
          <p:nvPr/>
        </p:nvPicPr>
        <p:blipFill>
          <a:blip r:embed="rId5"/>
          <a:stretch>
            <a:fillRect/>
          </a:stretch>
        </p:blipFill>
        <p:spPr>
          <a:xfrm>
            <a:off x="6147511" y="2643809"/>
            <a:ext cx="3373293" cy="17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选择钢笔工具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，属性栏选择“形状”，填充色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155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）绘制如图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5-2-7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（左）两个不规则图形。再次绘制一个如图（右）的长条图形，单击“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fx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”图层样式为其添加【渐变叠加】效果，渐变两色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107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153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221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1"/>
          <p:cNvPicPr/>
          <p:nvPr/>
        </p:nvPicPr>
        <p:blipFill>
          <a:blip r:embed="rId4"/>
          <a:srcRect l="11716" r="12081"/>
          <a:stretch>
            <a:fillRect/>
          </a:stretch>
        </p:blipFill>
        <p:spPr>
          <a:xfrm>
            <a:off x="3585095" y="3324282"/>
            <a:ext cx="2428240" cy="1689100"/>
          </a:xfrm>
          <a:prstGeom prst="rect">
            <a:avLst/>
          </a:prstGeom>
        </p:spPr>
      </p:pic>
      <p:pic>
        <p:nvPicPr>
          <p:cNvPr id="19" name="图片 18" descr="2"/>
          <p:cNvPicPr/>
          <p:nvPr/>
        </p:nvPicPr>
        <p:blipFill>
          <a:blip r:embed="rId5"/>
          <a:stretch>
            <a:fillRect/>
          </a:stretch>
        </p:blipFill>
        <p:spPr>
          <a:xfrm>
            <a:off x="6013335" y="3330706"/>
            <a:ext cx="2754630" cy="1679575"/>
          </a:xfrm>
          <a:prstGeom prst="rect">
            <a:avLst/>
          </a:prstGeom>
        </p:spPr>
      </p:pic>
      <p:pic>
        <p:nvPicPr>
          <p:cNvPr id="20" name="图片 19" descr="截屏2022-12-20 下午6.41.09"/>
          <p:cNvPicPr/>
          <p:nvPr/>
        </p:nvPicPr>
        <p:blipFill>
          <a:blip r:embed="rId6"/>
          <a:srcRect r="9034"/>
          <a:stretch>
            <a:fillRect/>
          </a:stretch>
        </p:blipFill>
        <p:spPr>
          <a:xfrm>
            <a:off x="6576954" y="3259749"/>
            <a:ext cx="1033145" cy="955675"/>
          </a:xfrm>
          <a:prstGeom prst="rect">
            <a:avLst/>
          </a:prstGeom>
        </p:spPr>
      </p:pic>
      <p:sp>
        <p:nvSpPr>
          <p:cNvPr id="27" name="右箭头 26"/>
          <p:cNvSpPr/>
          <p:nvPr/>
        </p:nvSpPr>
        <p:spPr>
          <a:xfrm rot="10800000">
            <a:off x="6489080" y="3662021"/>
            <a:ext cx="206375" cy="151130"/>
          </a:xfrm>
          <a:prstGeom prst="rightArrow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1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376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选择横排文字工具，</a:t>
            </a:r>
            <a:r>
              <a:rPr lang="zh-CN" altLang="zh-CN" dirty="0"/>
              <a:t>输入相应的文字，设置文字颜色为</a:t>
            </a:r>
            <a:r>
              <a:rPr lang="en-US" altLang="zh-CN" dirty="0"/>
              <a:t>RGB</a:t>
            </a:r>
            <a:r>
              <a:rPr lang="zh-CN" altLang="zh-CN" dirty="0"/>
              <a:t>（</a:t>
            </a:r>
            <a:r>
              <a:rPr lang="en-US" altLang="zh-CN" dirty="0"/>
              <a:t>250</a:t>
            </a:r>
            <a:r>
              <a:rPr lang="zh-CN" altLang="zh-CN" dirty="0"/>
              <a:t>、</a:t>
            </a:r>
            <a:r>
              <a:rPr lang="en-US" altLang="zh-CN" dirty="0"/>
              <a:t>213</a:t>
            </a:r>
            <a:r>
              <a:rPr lang="zh-CN" altLang="zh-CN" dirty="0"/>
              <a:t>、</a:t>
            </a:r>
            <a:r>
              <a:rPr lang="en-US" altLang="zh-CN" dirty="0"/>
              <a:t>223</a:t>
            </a:r>
            <a:r>
              <a:rPr lang="zh-CN" altLang="zh-CN" dirty="0"/>
              <a:t>），如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3"/>
          <p:cNvPicPr/>
          <p:nvPr/>
        </p:nvPicPr>
        <p:blipFill>
          <a:blip r:embed="rId4"/>
          <a:stretch>
            <a:fillRect/>
          </a:stretch>
        </p:blipFill>
        <p:spPr>
          <a:xfrm>
            <a:off x="3366683" y="2403791"/>
            <a:ext cx="5247640" cy="2781935"/>
          </a:xfrm>
          <a:prstGeom prst="rect">
            <a:avLst/>
          </a:prstGeom>
        </p:spPr>
      </p:pic>
      <p:pic>
        <p:nvPicPr>
          <p:cNvPr id="19" name="图片 18" descr="截屏2022-12-19 下午4.39.24"/>
          <p:cNvPicPr/>
          <p:nvPr/>
        </p:nvPicPr>
        <p:blipFill>
          <a:blip r:embed="rId5"/>
          <a:srcRect l="77990" b="69374"/>
          <a:stretch>
            <a:fillRect/>
          </a:stretch>
        </p:blipFill>
        <p:spPr>
          <a:xfrm>
            <a:off x="4987838" y="3649692"/>
            <a:ext cx="1002665" cy="938530"/>
          </a:xfrm>
          <a:prstGeom prst="rect">
            <a:avLst/>
          </a:prstGeom>
        </p:spPr>
      </p:pic>
      <p:sp>
        <p:nvSpPr>
          <p:cNvPr id="20" name="右箭头 19"/>
          <p:cNvSpPr/>
          <p:nvPr/>
        </p:nvSpPr>
        <p:spPr>
          <a:xfrm rot="10800000">
            <a:off x="5214359" y="4327738"/>
            <a:ext cx="316865" cy="151130"/>
          </a:xfrm>
          <a:prstGeom prst="rightArrow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2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单击“文件”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“打开”命令，在弹出的“打开”对话框中选择素材存储位置，选择素材“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4-2-01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”，将素材图像拖入图像窗口中，按【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】组合键调出变换框，适当调整其大小，如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图左侧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所示。选择钢笔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属性栏选择“形状”，填充色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188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）绘制画布下方的条状图形，再选择自定义形状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栏“形状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选择【封印】，绘制一个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）的锯齿状图形。</a:t>
            </a:r>
          </a:p>
        </p:txBody>
      </p:sp>
      <p:pic>
        <p:nvPicPr>
          <p:cNvPr id="17" name="图片 16" descr="4"/>
          <p:cNvPicPr/>
          <p:nvPr/>
        </p:nvPicPr>
        <p:blipFill>
          <a:blip r:embed="rId4"/>
          <a:stretch>
            <a:fillRect/>
          </a:stretch>
        </p:blipFill>
        <p:spPr>
          <a:xfrm>
            <a:off x="3844889" y="3614726"/>
            <a:ext cx="5303520" cy="2801620"/>
          </a:xfrm>
          <a:prstGeom prst="rect">
            <a:avLst/>
          </a:prstGeom>
        </p:spPr>
      </p:pic>
      <p:pic>
        <p:nvPicPr>
          <p:cNvPr id="25" name="图片 24" descr="截屏2022-12-19 下午4.45.38"/>
          <p:cNvPicPr/>
          <p:nvPr/>
        </p:nvPicPr>
        <p:blipFill>
          <a:blip r:embed="rId5"/>
          <a:stretch>
            <a:fillRect/>
          </a:stretch>
        </p:blipFill>
        <p:spPr>
          <a:xfrm>
            <a:off x="7230252" y="3767514"/>
            <a:ext cx="1156335" cy="11614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819500" y="3935515"/>
            <a:ext cx="198120" cy="1549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选择横排文字工具，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相应的文字，设置文字颜色为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），参数如图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4-2-10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（中）所示。单击“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fx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”图层样式为其添加【投影】效果，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右）所示。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截屏2023-07-24 下午8.29.11"/>
          <p:cNvPicPr/>
          <p:nvPr/>
        </p:nvPicPr>
        <p:blipFill>
          <a:blip r:embed="rId4"/>
          <a:stretch>
            <a:fillRect/>
          </a:stretch>
        </p:blipFill>
        <p:spPr>
          <a:xfrm>
            <a:off x="3116464" y="2997210"/>
            <a:ext cx="1902460" cy="1687195"/>
          </a:xfrm>
          <a:prstGeom prst="rect">
            <a:avLst/>
          </a:prstGeom>
        </p:spPr>
      </p:pic>
      <p:pic>
        <p:nvPicPr>
          <p:cNvPr id="25" name="图片 24" descr="截屏2022-12-19 下午4.40.41"/>
          <p:cNvPicPr/>
          <p:nvPr/>
        </p:nvPicPr>
        <p:blipFill>
          <a:blip r:embed="rId5"/>
          <a:stretch>
            <a:fillRect/>
          </a:stretch>
        </p:blipFill>
        <p:spPr>
          <a:xfrm>
            <a:off x="5018924" y="2992765"/>
            <a:ext cx="1513840" cy="1691640"/>
          </a:xfrm>
          <a:prstGeom prst="rect">
            <a:avLst/>
          </a:prstGeom>
        </p:spPr>
      </p:pic>
      <p:pic>
        <p:nvPicPr>
          <p:cNvPr id="26" name="图片 25" descr="截屏2022-12-19 下午4.42.50"/>
          <p:cNvPicPr/>
          <p:nvPr/>
        </p:nvPicPr>
        <p:blipFill>
          <a:blip r:embed="rId6"/>
          <a:srcRect l="21424" t="10041" r="48544" b="31605"/>
          <a:stretch>
            <a:fillRect/>
          </a:stretch>
        </p:blipFill>
        <p:spPr>
          <a:xfrm>
            <a:off x="6532764" y="2992765"/>
            <a:ext cx="165354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7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选择钢笔工具，</a:t>
            </a:r>
            <a:r>
              <a:rPr lang="zh-CN" altLang="zh-CN" dirty="0"/>
              <a:t>填充色</a:t>
            </a:r>
            <a:r>
              <a:rPr lang="en-US" altLang="zh-CN" dirty="0"/>
              <a:t>RGB</a:t>
            </a:r>
            <a:r>
              <a:rPr lang="zh-CN" altLang="zh-CN" dirty="0"/>
              <a:t>（</a:t>
            </a:r>
            <a:r>
              <a:rPr lang="en-US" altLang="zh-CN" dirty="0"/>
              <a:t>192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100</a:t>
            </a:r>
            <a:r>
              <a:rPr lang="zh-CN" altLang="zh-CN" dirty="0"/>
              <a:t>）绘制画布中间促销主题的背景图形并输入相应的文字，设置文字颜色为</a:t>
            </a:r>
            <a:r>
              <a:rPr lang="en-US" altLang="zh-CN" dirty="0"/>
              <a:t>RGB</a:t>
            </a:r>
            <a:r>
              <a:rPr lang="zh-CN" altLang="zh-CN" dirty="0"/>
              <a:t>（</a:t>
            </a:r>
            <a:r>
              <a:rPr lang="en-US" altLang="zh-CN" dirty="0"/>
              <a:t>250</a:t>
            </a:r>
            <a:r>
              <a:rPr lang="zh-CN" altLang="zh-CN" dirty="0"/>
              <a:t>、</a:t>
            </a:r>
            <a:r>
              <a:rPr lang="en-US" altLang="zh-CN" dirty="0"/>
              <a:t>213</a:t>
            </a:r>
            <a:r>
              <a:rPr lang="zh-CN" altLang="zh-CN" dirty="0"/>
              <a:t>、</a:t>
            </a:r>
            <a:r>
              <a:rPr lang="en-US" altLang="zh-CN" dirty="0"/>
              <a:t>223</a:t>
            </a:r>
            <a:r>
              <a:rPr lang="zh-CN" altLang="zh-CN" dirty="0"/>
              <a:t>），同时输入活动时间文字内容，更改“字符”面板参数，如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pPr lvl="0"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6"/>
          <p:cNvPicPr/>
          <p:nvPr/>
        </p:nvPicPr>
        <p:blipFill>
          <a:blip r:embed="rId4"/>
          <a:stretch>
            <a:fillRect/>
          </a:stretch>
        </p:blipFill>
        <p:spPr>
          <a:xfrm>
            <a:off x="1990667" y="2755843"/>
            <a:ext cx="5267960" cy="2792730"/>
          </a:xfrm>
          <a:prstGeom prst="rect">
            <a:avLst/>
          </a:prstGeom>
        </p:spPr>
      </p:pic>
      <p:pic>
        <p:nvPicPr>
          <p:cNvPr id="25" name="图片 24" descr="截屏2022-12-20 下午8.24.46"/>
          <p:cNvPicPr/>
          <p:nvPr/>
        </p:nvPicPr>
        <p:blipFill>
          <a:blip r:embed="rId5"/>
          <a:stretch>
            <a:fillRect/>
          </a:stretch>
        </p:blipFill>
        <p:spPr>
          <a:xfrm>
            <a:off x="7258627" y="2755843"/>
            <a:ext cx="1539875" cy="1678305"/>
          </a:xfrm>
          <a:prstGeom prst="rect">
            <a:avLst/>
          </a:prstGeom>
        </p:spPr>
      </p:pic>
      <p:pic>
        <p:nvPicPr>
          <p:cNvPr id="26" name="图片 25" descr="截屏2022-12-20 下午8.25.00"/>
          <p:cNvPicPr/>
          <p:nvPr/>
        </p:nvPicPr>
        <p:blipFill>
          <a:blip r:embed="rId6"/>
          <a:stretch>
            <a:fillRect/>
          </a:stretch>
        </p:blipFill>
        <p:spPr>
          <a:xfrm>
            <a:off x="8798502" y="2755843"/>
            <a:ext cx="1531620" cy="168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3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选择圆角矩形工具，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绘制一个圆角矩形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在“图层”面板中设置其图层样式为“渐变叠加”、“外发光”效果。选择直线工具，绘制一条竖线，继续输入其他优惠卷文字信息，如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示。将图层选中并【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Ctrl+G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】建组并复制，继续完成另外两张优惠卷的制作。</a:t>
            </a:r>
          </a:p>
          <a:p>
            <a:pPr lvl="0"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截屏2023-07-24 下午8.29.23"/>
          <p:cNvPicPr/>
          <p:nvPr/>
        </p:nvPicPr>
        <p:blipFill>
          <a:blip r:embed="rId4"/>
          <a:stretch>
            <a:fillRect/>
          </a:stretch>
        </p:blipFill>
        <p:spPr>
          <a:xfrm>
            <a:off x="1716000" y="3793190"/>
            <a:ext cx="1694180" cy="581660"/>
          </a:xfrm>
          <a:prstGeom prst="rect">
            <a:avLst/>
          </a:prstGeom>
        </p:spPr>
      </p:pic>
      <p:sp>
        <p:nvSpPr>
          <p:cNvPr id="19" name="右箭头 18"/>
          <p:cNvSpPr/>
          <p:nvPr/>
        </p:nvSpPr>
        <p:spPr>
          <a:xfrm rot="10800000">
            <a:off x="3191755" y="4002740"/>
            <a:ext cx="316865" cy="151130"/>
          </a:xfrm>
          <a:prstGeom prst="rightArrow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20" name="图片 19" descr="截屏2022-12-19 下午6.26.24"/>
          <p:cNvPicPr/>
          <p:nvPr/>
        </p:nvPicPr>
        <p:blipFill>
          <a:blip r:embed="rId5"/>
          <a:srcRect l="819" r="28670" b="19444"/>
          <a:stretch>
            <a:fillRect/>
          </a:stretch>
        </p:blipFill>
        <p:spPr>
          <a:xfrm>
            <a:off x="4332572" y="3277570"/>
            <a:ext cx="2543810" cy="1903730"/>
          </a:xfrm>
          <a:prstGeom prst="rect">
            <a:avLst/>
          </a:prstGeom>
        </p:spPr>
      </p:pic>
      <p:pic>
        <p:nvPicPr>
          <p:cNvPr id="27" name="图片 26" descr="截屏2022-12-19 下午6.26.31"/>
          <p:cNvPicPr/>
          <p:nvPr/>
        </p:nvPicPr>
        <p:blipFill>
          <a:blip r:embed="rId6"/>
          <a:srcRect l="34093" t="6699" r="20236" b="19774"/>
          <a:stretch>
            <a:fillRect/>
          </a:stretch>
        </p:blipFill>
        <p:spPr>
          <a:xfrm>
            <a:off x="6868069" y="3277570"/>
            <a:ext cx="1807845" cy="189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4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选择自定义形状工具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属性栏“形状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选择【会话】，绘制一个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）的会话框，输入相应的文字，在“图层”面板中设置其图层样式为“投影”效果，加强立体感，如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截屏2022-12-21 上午10.30.01"/>
          <p:cNvPicPr/>
          <p:nvPr/>
        </p:nvPicPr>
        <p:blipFill>
          <a:blip r:embed="rId4"/>
          <a:stretch>
            <a:fillRect/>
          </a:stretch>
        </p:blipFill>
        <p:spPr>
          <a:xfrm>
            <a:off x="3573231" y="3004444"/>
            <a:ext cx="2052955" cy="2112645"/>
          </a:xfrm>
          <a:prstGeom prst="rect">
            <a:avLst/>
          </a:prstGeom>
        </p:spPr>
      </p:pic>
      <p:pic>
        <p:nvPicPr>
          <p:cNvPr id="19" name="图片 18" descr="截屏2022-12-21 上午10.34.44"/>
          <p:cNvPicPr/>
          <p:nvPr/>
        </p:nvPicPr>
        <p:blipFill>
          <a:blip r:embed="rId5"/>
          <a:stretch>
            <a:fillRect/>
          </a:stretch>
        </p:blipFill>
        <p:spPr>
          <a:xfrm>
            <a:off x="5626186" y="3004444"/>
            <a:ext cx="3173095" cy="209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9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单击“文件”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“存储”命令，在弹出的“另存为”对话框中选择存储位置，输入文件名，选择文件类型，单击“保存”即可。最终效果如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截屏2023-07-24 下午8.28.29"/>
          <p:cNvPicPr/>
          <p:nvPr/>
        </p:nvPicPr>
        <p:blipFill>
          <a:blip r:embed="rId4"/>
          <a:stretch>
            <a:fillRect/>
          </a:stretch>
        </p:blipFill>
        <p:spPr>
          <a:xfrm>
            <a:off x="3175201" y="2407400"/>
            <a:ext cx="5259705" cy="280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2" grpId="0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心圆 17">
            <a:extLst>
              <a:ext uri="{FF2B5EF4-FFF2-40B4-BE49-F238E27FC236}">
                <a16:creationId xmlns:a16="http://schemas.microsoft.com/office/drawing/2014/main" id="{5195DCA7-4A2E-E446-B4F5-DE4AE9B954A6}"/>
              </a:ext>
            </a:extLst>
          </p:cNvPr>
          <p:cNvSpPr/>
          <p:nvPr/>
        </p:nvSpPr>
        <p:spPr>
          <a:xfrm>
            <a:off x="3024837" y="6057360"/>
            <a:ext cx="6364299" cy="6110630"/>
          </a:xfrm>
          <a:prstGeom prst="donut">
            <a:avLst/>
          </a:prstGeom>
          <a:solidFill>
            <a:srgbClr val="89CA7F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9" name="同心圆 18">
            <a:extLst>
              <a:ext uri="{FF2B5EF4-FFF2-40B4-BE49-F238E27FC236}">
                <a16:creationId xmlns:a16="http://schemas.microsoft.com/office/drawing/2014/main" id="{83595403-2717-C743-8BC7-B2A720FEF5F2}"/>
              </a:ext>
            </a:extLst>
          </p:cNvPr>
          <p:cNvSpPr/>
          <p:nvPr/>
        </p:nvSpPr>
        <p:spPr>
          <a:xfrm>
            <a:off x="-6456827" y="-170677"/>
            <a:ext cx="7133747" cy="6849409"/>
          </a:xfrm>
          <a:prstGeom prst="donut">
            <a:avLst/>
          </a:prstGeom>
          <a:solidFill>
            <a:srgbClr val="0B9FA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09F1564-EED0-FD46-9757-8D8FE05F41DA}"/>
              </a:ext>
            </a:extLst>
          </p:cNvPr>
          <p:cNvGrpSpPr/>
          <p:nvPr/>
        </p:nvGrpSpPr>
        <p:grpSpPr>
          <a:xfrm>
            <a:off x="2174686" y="1977225"/>
            <a:ext cx="276061" cy="1951376"/>
            <a:chOff x="1288882" y="567159"/>
            <a:chExt cx="1078196" cy="4097438"/>
          </a:xfrm>
        </p:grpSpPr>
        <p:cxnSp>
          <p:nvCxnSpPr>
            <p:cNvPr id="23" name="直线连接符 22">
              <a:extLst>
                <a:ext uri="{FF2B5EF4-FFF2-40B4-BE49-F238E27FC236}">
                  <a16:creationId xmlns:a16="http://schemas.microsoft.com/office/drawing/2014/main" id="{145D8B5A-9D09-6B40-AD97-20253508AA74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674797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id="{995CEA63-F041-304F-93E3-C5FCA4B3A645}"/>
                </a:ext>
              </a:extLst>
            </p:cNvPr>
            <p:cNvCxnSpPr/>
            <p:nvPr/>
          </p:nvCxnSpPr>
          <p:spPr>
            <a:xfrm>
              <a:off x="1317763" y="567159"/>
              <a:ext cx="0" cy="4097438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>
              <a:extLst>
                <a:ext uri="{FF2B5EF4-FFF2-40B4-BE49-F238E27FC236}">
                  <a16:creationId xmlns:a16="http://schemas.microsoft.com/office/drawing/2014/main" id="{CF0D1178-9BFA-DC4C-90D1-CA8926C86216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4571619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49DA229-7CCF-F749-B572-5D4218F26541}"/>
              </a:ext>
            </a:extLst>
          </p:cNvPr>
          <p:cNvSpPr txBox="1"/>
          <p:nvPr/>
        </p:nvSpPr>
        <p:spPr>
          <a:xfrm>
            <a:off x="2802196" y="3203226"/>
            <a:ext cx="6665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dirty="0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 物 主 题 海 报</a:t>
            </a:r>
            <a:endParaRPr lang="zh-CN" altLang="en-US" sz="5400" dirty="0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0B7074CE-2A63-154E-810B-85655BC0C9C8}"/>
              </a:ext>
            </a:extLst>
          </p:cNvPr>
          <p:cNvSpPr/>
          <p:nvPr/>
        </p:nvSpPr>
        <p:spPr>
          <a:xfrm>
            <a:off x="3468314" y="1993181"/>
            <a:ext cx="5182348" cy="673050"/>
          </a:xfrm>
          <a:prstGeom prst="roundRect">
            <a:avLst>
              <a:gd name="adj" fmla="val 30187"/>
            </a:avLst>
          </a:prstGeom>
          <a:gradFill>
            <a:gsLst>
              <a:gs pos="100000">
                <a:srgbClr val="0B9FAE"/>
              </a:gs>
              <a:gs pos="0">
                <a:srgbClr val="89CA7D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4C4696-AFFE-1748-8B12-B66860144F25}"/>
              </a:ext>
            </a:extLst>
          </p:cNvPr>
          <p:cNvSpPr txBox="1"/>
          <p:nvPr/>
        </p:nvSpPr>
        <p:spPr>
          <a:xfrm>
            <a:off x="3781281" y="2006541"/>
            <a:ext cx="4556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 </a:t>
            </a: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任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EF5CB8-D2FE-BD4A-B101-6E52E52043C4}"/>
              </a:ext>
            </a:extLst>
          </p:cNvPr>
          <p:cNvSpPr txBox="1"/>
          <p:nvPr/>
        </p:nvSpPr>
        <p:spPr>
          <a:xfrm>
            <a:off x="9409073" y="740807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C2F08B4-EEDC-7043-8C4C-D17D64B03CA2}"/>
              </a:ext>
            </a:extLst>
          </p:cNvPr>
          <p:cNvGrpSpPr/>
          <p:nvPr/>
        </p:nvGrpSpPr>
        <p:grpSpPr>
          <a:xfrm flipH="1">
            <a:off x="9550803" y="1988800"/>
            <a:ext cx="321086" cy="1951376"/>
            <a:chOff x="1288882" y="591464"/>
            <a:chExt cx="1078196" cy="4097438"/>
          </a:xfrm>
        </p:grpSpPr>
        <p:cxnSp>
          <p:nvCxnSpPr>
            <p:cNvPr id="27" name="直线连接符 26">
              <a:extLst>
                <a:ext uri="{FF2B5EF4-FFF2-40B4-BE49-F238E27FC236}">
                  <a16:creationId xmlns:a16="http://schemas.microsoft.com/office/drawing/2014/main" id="{B9A0B049-0876-C548-9D56-BC84FEFCE6F2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674798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>
              <a:extLst>
                <a:ext uri="{FF2B5EF4-FFF2-40B4-BE49-F238E27FC236}">
                  <a16:creationId xmlns:a16="http://schemas.microsoft.com/office/drawing/2014/main" id="{9ED04403-7A69-0046-80AF-9EEE9356F474}"/>
                </a:ext>
              </a:extLst>
            </p:cNvPr>
            <p:cNvCxnSpPr/>
            <p:nvPr/>
          </p:nvCxnSpPr>
          <p:spPr>
            <a:xfrm>
              <a:off x="1317764" y="591464"/>
              <a:ext cx="0" cy="4097438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>
              <a:extLst>
                <a:ext uri="{FF2B5EF4-FFF2-40B4-BE49-F238E27FC236}">
                  <a16:creationId xmlns:a16="http://schemas.microsoft.com/office/drawing/2014/main" id="{5713E0C9-1BA7-DB4D-98AC-C11F0EF590BE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4595924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同心圆 29">
            <a:extLst>
              <a:ext uri="{FF2B5EF4-FFF2-40B4-BE49-F238E27FC236}">
                <a16:creationId xmlns:a16="http://schemas.microsoft.com/office/drawing/2014/main" id="{BADEAC57-C26F-AB4B-944E-CA22C46D2A25}"/>
              </a:ext>
            </a:extLst>
          </p:cNvPr>
          <p:cNvSpPr/>
          <p:nvPr/>
        </p:nvSpPr>
        <p:spPr>
          <a:xfrm>
            <a:off x="11446302" y="-170678"/>
            <a:ext cx="7133747" cy="6849409"/>
          </a:xfrm>
          <a:prstGeom prst="donut">
            <a:avLst/>
          </a:prstGeom>
          <a:solidFill>
            <a:srgbClr val="89CA7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 rot="2166230">
            <a:off x="2458407" y="3156426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494711" y="4052806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494836" y="5223236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 rot="2166230">
            <a:off x="1533604" y="269859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 rot="2166230">
            <a:off x="1533688" y="931129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96511" y="3679295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987083" y="5178771"/>
            <a:ext cx="505983" cy="505983"/>
          </a:xfrm>
          <a:prstGeom prst="ellipse">
            <a:avLst/>
          </a:prstGeom>
          <a:solidFill>
            <a:srgbClr val="4BB4B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2166230">
            <a:off x="2100770" y="836482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rot="2166230">
            <a:off x="1160223" y="167700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rot="2166230">
            <a:off x="1533833" y="1923517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rot="2166230">
            <a:off x="1160223" y="3366741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69455" y="3091804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43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6" grpId="0"/>
      <p:bldP spid="9" grpId="0" animBg="1"/>
      <p:bldP spid="15" grpId="0"/>
      <p:bldP spid="30" grpId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>
          <a:xfrm rot="16200000" flipH="1" flipV="1">
            <a:off x="4379306" y="189950"/>
            <a:ext cx="2288744" cy="11047355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884843"/>
              <a:gd name="connsiteY0-66" fmla="*/ 5188447 h 5188447"/>
              <a:gd name="connsiteX1-67" fmla="*/ 4861694 w 4884843"/>
              <a:gd name="connsiteY1-68" fmla="*/ 0 h 5188447"/>
              <a:gd name="connsiteX2-69" fmla="*/ 4884843 w 4884843"/>
              <a:gd name="connsiteY2-70" fmla="*/ 5164478 h 5188447"/>
              <a:gd name="connsiteX3-71" fmla="*/ 0 w 4884843"/>
              <a:gd name="connsiteY3-72" fmla="*/ 5188447 h 5188447"/>
              <a:gd name="connsiteX0-73" fmla="*/ 0 w 4861694"/>
              <a:gd name="connsiteY0-74" fmla="*/ 5188447 h 5188447"/>
              <a:gd name="connsiteX1-75" fmla="*/ 4861694 w 4861694"/>
              <a:gd name="connsiteY1-76" fmla="*/ 0 h 5188447"/>
              <a:gd name="connsiteX2-77" fmla="*/ 4849299 w 4861694"/>
              <a:gd name="connsiteY2-78" fmla="*/ 5182251 h 5188447"/>
              <a:gd name="connsiteX3-79" fmla="*/ 0 w 4861694"/>
              <a:gd name="connsiteY3-80" fmla="*/ 5188447 h 5188447"/>
              <a:gd name="connsiteX0-81" fmla="*/ 0 w 4875644"/>
              <a:gd name="connsiteY0-82" fmla="*/ 5188447 h 5199465"/>
              <a:gd name="connsiteX1-83" fmla="*/ 4861694 w 4875644"/>
              <a:gd name="connsiteY1-84" fmla="*/ 0 h 5199465"/>
              <a:gd name="connsiteX2-85" fmla="*/ 4875118 w 4875644"/>
              <a:gd name="connsiteY2-86" fmla="*/ 5199465 h 5199465"/>
              <a:gd name="connsiteX3-87" fmla="*/ 0 w 4875644"/>
              <a:gd name="connsiteY3-88" fmla="*/ 5188447 h 5199465"/>
              <a:gd name="connsiteX0-89" fmla="*/ 0 w 4875936"/>
              <a:gd name="connsiteY0-90" fmla="*/ 5214268 h 5225286"/>
              <a:gd name="connsiteX1-91" fmla="*/ 4870305 w 4875936"/>
              <a:gd name="connsiteY1-92" fmla="*/ 0 h 5225286"/>
              <a:gd name="connsiteX2-93" fmla="*/ 4875118 w 4875936"/>
              <a:gd name="connsiteY2-94" fmla="*/ 5225286 h 5225286"/>
              <a:gd name="connsiteX3-95" fmla="*/ 0 w 4875936"/>
              <a:gd name="connsiteY3-96" fmla="*/ 5214268 h 5225286"/>
              <a:gd name="connsiteX0-97" fmla="*/ 0 w 4870304"/>
              <a:gd name="connsiteY0-98" fmla="*/ 5214268 h 5216678"/>
              <a:gd name="connsiteX1-99" fmla="*/ 4870305 w 4870304"/>
              <a:gd name="connsiteY1-100" fmla="*/ 0 h 5216678"/>
              <a:gd name="connsiteX2-101" fmla="*/ 4866513 w 4870304"/>
              <a:gd name="connsiteY2-102" fmla="*/ 5216678 h 5216678"/>
              <a:gd name="connsiteX3-103" fmla="*/ 0 w 4870304"/>
              <a:gd name="connsiteY3-104" fmla="*/ 5214268 h 5216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70304" h="5216678">
                <a:moveTo>
                  <a:pt x="0" y="5214268"/>
                </a:moveTo>
                <a:lnTo>
                  <a:pt x="4870305" y="0"/>
                </a:lnTo>
                <a:cubicBezTo>
                  <a:pt x="4866173" y="1727417"/>
                  <a:pt x="4870645" y="3489261"/>
                  <a:pt x="4866513" y="5216678"/>
                </a:cubicBezTo>
                <a:lnTo>
                  <a:pt x="0" y="5214268"/>
                </a:lnTo>
                <a:close/>
              </a:path>
            </a:pathLst>
          </a:custGeom>
          <a:gradFill flip="none" rotWithShape="1">
            <a:gsLst>
              <a:gs pos="91000">
                <a:schemeClr val="accent2"/>
              </a:gs>
              <a:gs pos="17000">
                <a:schemeClr val="accent1"/>
              </a:gs>
            </a:gsLst>
            <a:lin ang="4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rot="10800000">
            <a:off x="9532307" y="0"/>
            <a:ext cx="2659693" cy="884876"/>
          </a:xfrm>
          <a:prstGeom prst="rt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" name="PA-平行四边形 17"/>
          <p:cNvSpPr/>
          <p:nvPr>
            <p:custDataLst>
              <p:tags r:id="rId1"/>
            </p:custDataLst>
          </p:nvPr>
        </p:nvSpPr>
        <p:spPr>
          <a:xfrm>
            <a:off x="1123003" y="0"/>
            <a:ext cx="3328029" cy="265471"/>
          </a:xfrm>
          <a:prstGeom prst="parallelogram">
            <a:avLst>
              <a:gd name="adj" fmla="val 61800"/>
            </a:avLst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5" name="PA-文本框 6"/>
          <p:cNvSpPr txBox="1"/>
          <p:nvPr>
            <p:custDataLst>
              <p:tags r:id="rId2"/>
            </p:custDataLst>
          </p:nvPr>
        </p:nvSpPr>
        <p:spPr>
          <a:xfrm>
            <a:off x="916525" y="625642"/>
            <a:ext cx="5784157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bg1"/>
                </a:solidFill>
                <a:effectLst>
                  <a:outerShdw blurRad="431800" sx="102000" sy="102000" algn="ctr" rotWithShape="0">
                    <a:srgbClr val="F3757D"/>
                  </a:outerShdw>
                </a:effectLst>
                <a:latin typeface="Source Han Sans CN Heavy" panose="020B0500000000000000" pitchFamily="34" charset="-128"/>
                <a:ea typeface="Source Han Sans CN Heavy" panose="020B0500000000000000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CONTENT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9" name="PA-矩形 12"/>
          <p:cNvSpPr/>
          <p:nvPr>
            <p:custDataLst>
              <p:tags r:id="rId3"/>
            </p:custDataLst>
          </p:nvPr>
        </p:nvSpPr>
        <p:spPr>
          <a:xfrm>
            <a:off x="7335384" y="2346212"/>
            <a:ext cx="3282157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暖色调色彩搭配</a:t>
            </a:r>
          </a:p>
        </p:txBody>
      </p:sp>
      <p:sp>
        <p:nvSpPr>
          <p:cNvPr id="11" name="PA-矩形 14"/>
          <p:cNvSpPr/>
          <p:nvPr>
            <p:custDataLst>
              <p:tags r:id="rId4"/>
            </p:custDataLst>
          </p:nvPr>
        </p:nvSpPr>
        <p:spPr>
          <a:xfrm>
            <a:off x="7335384" y="3527564"/>
            <a:ext cx="3157029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绘制矢量图形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25" y="2067920"/>
            <a:ext cx="4992872" cy="3328581"/>
          </a:xfrm>
          <a:prstGeom prst="rect">
            <a:avLst/>
          </a:prstGeom>
          <a:blipFill>
            <a:blip r:embed="rId8"/>
            <a:srcRect/>
            <a:stretch>
              <a:fillRect l="-8732" r="-8732"/>
            </a:stretch>
          </a:blipFill>
          <a:ln>
            <a:noFill/>
          </a:ln>
        </p:spPr>
      </p:pic>
      <p:sp>
        <p:nvSpPr>
          <p:cNvPr id="17" name="椭圆 16"/>
          <p:cNvSpPr/>
          <p:nvPr/>
        </p:nvSpPr>
        <p:spPr>
          <a:xfrm>
            <a:off x="6454871" y="2205439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54871" y="3387347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54871" y="4569255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5384" y="4736111"/>
            <a:ext cx="3282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放射状的背景设计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2.08333E-7 0.0002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2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9" grpId="0"/>
      <p:bldP spid="11" grpId="0"/>
      <p:bldP spid="17" grpId="0" bldLvl="0" animBg="1"/>
      <p:bldP spid="1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简单介绍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773084" y="1271847"/>
            <a:ext cx="1110472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暖色调色彩搭配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暖色包括红色，橙色和黄色的组合。与冷色调的清醒和放松印象形成对比，这些令人兴奋的色调表达了快乐或乐观的印象。因为它往往是一个生动的配色方案，适度调整暖色，或与冷色系统调色板结合，并尝试创造一个更自然和自然的平衡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绘制矢量图形</a:t>
            </a:r>
            <a:endParaRPr lang="zh-CN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提供了多种形状工具，包括矩形、椭圆、多边形、自定义形状等，可以从工具栏中选择需要的工具。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例如，如果选择了矩形工具，只需在画布上点击并拖动鼠标，即可绘制出一个矩形形状。在绘制时，可以按住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键来保持形状为正方形，或者按住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键从中心开始绘制。同样的方法适用于其他形状工具。可以通过调整工具选项栏中的参数来自定义形状的大小、颜色等，使其符合需求。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</a:t>
            </a:r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状的背景设计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放射性背景是淘宝海报中的常见背景之一，可以起到突出产品吸引视觉的作用。</a:t>
            </a:r>
          </a:p>
          <a:p>
            <a:pPr marL="400050" indent="-400050">
              <a:buFont typeface="+mj-lt"/>
              <a:buAutoNum type="romanUcPeriod"/>
            </a:pP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792851" y="1267864"/>
            <a:ext cx="36791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）单击“文件”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“新建”命令，在弹出的“新建”对话框中设置各项参数，然后单击“创建”按钮，如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所示。将工具箱中前景色设为颜色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226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），使用快捷键【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Alt+Delete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】填充背景图层，如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右）所示。</a:t>
            </a:r>
          </a:p>
        </p:txBody>
      </p:sp>
      <p:pic>
        <p:nvPicPr>
          <p:cNvPr id="20" name="图片 19" descr="截屏2023-07-24 下午9.02.05"/>
          <p:cNvPicPr/>
          <p:nvPr/>
        </p:nvPicPr>
        <p:blipFill>
          <a:blip r:embed="rId4"/>
          <a:stretch>
            <a:fillRect/>
          </a:stretch>
        </p:blipFill>
        <p:spPr>
          <a:xfrm>
            <a:off x="6864829" y="1364485"/>
            <a:ext cx="3199950" cy="2126860"/>
          </a:xfrm>
          <a:prstGeom prst="rect">
            <a:avLst/>
          </a:prstGeom>
        </p:spPr>
      </p:pic>
      <p:pic>
        <p:nvPicPr>
          <p:cNvPr id="25" name="图片 24" descr="截屏2022-12-19 下午11.12.21"/>
          <p:cNvPicPr/>
          <p:nvPr/>
        </p:nvPicPr>
        <p:blipFill>
          <a:blip r:embed="rId5"/>
          <a:srcRect l="865" t="13475" r="12765"/>
          <a:stretch>
            <a:fillRect/>
          </a:stretch>
        </p:blipFill>
        <p:spPr>
          <a:xfrm>
            <a:off x="6839533" y="3491345"/>
            <a:ext cx="3250542" cy="20781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668319" y="1976115"/>
            <a:ext cx="367919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）单击“视图”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“新建参考线”命令，新建水平位置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250px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和垂直位置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475px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两条参考线，找出画布中心点，如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6" name="图片 25" descr="3"/>
          <p:cNvPicPr/>
          <p:nvPr/>
        </p:nvPicPr>
        <p:blipFill>
          <a:blip r:embed="rId4"/>
          <a:stretch>
            <a:fillRect/>
          </a:stretch>
        </p:blipFill>
        <p:spPr>
          <a:xfrm>
            <a:off x="5778356" y="2209974"/>
            <a:ext cx="1233805" cy="1939290"/>
          </a:xfrm>
          <a:prstGeom prst="rect">
            <a:avLst/>
          </a:prstGeom>
        </p:spPr>
      </p:pic>
      <p:pic>
        <p:nvPicPr>
          <p:cNvPr id="27" name="图片 26" descr="4"/>
          <p:cNvPicPr/>
          <p:nvPr/>
        </p:nvPicPr>
        <p:blipFill>
          <a:blip r:embed="rId5"/>
          <a:stretch>
            <a:fillRect/>
          </a:stretch>
        </p:blipFill>
        <p:spPr>
          <a:xfrm>
            <a:off x="7012161" y="2209974"/>
            <a:ext cx="1045845" cy="1936750"/>
          </a:xfrm>
          <a:prstGeom prst="rect">
            <a:avLst/>
          </a:prstGeom>
        </p:spPr>
      </p:pic>
      <p:pic>
        <p:nvPicPr>
          <p:cNvPr id="28" name="图片 27" descr="6"/>
          <p:cNvPicPr/>
          <p:nvPr/>
        </p:nvPicPr>
        <p:blipFill>
          <a:blip r:embed="rId6"/>
          <a:stretch>
            <a:fillRect/>
          </a:stretch>
        </p:blipFill>
        <p:spPr>
          <a:xfrm>
            <a:off x="8058006" y="2206164"/>
            <a:ext cx="2799080" cy="1940560"/>
          </a:xfrm>
          <a:prstGeom prst="rect">
            <a:avLst/>
          </a:prstGeom>
        </p:spPr>
      </p:pic>
      <p:sp>
        <p:nvSpPr>
          <p:cNvPr id="29" name="右箭头 28"/>
          <p:cNvSpPr/>
          <p:nvPr/>
        </p:nvSpPr>
        <p:spPr>
          <a:xfrm>
            <a:off x="6640051" y="2705042"/>
            <a:ext cx="372110" cy="151130"/>
          </a:xfrm>
          <a:prstGeom prst="rightArrow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5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354951" y="156799"/>
            <a:ext cx="3679190" cy="603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）选择矩形工具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，绘制一个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60px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高的矩形，填充颜色为白色，【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】自由变换工具，右键选择“透视”，将矩形左侧三个锚点重合在画面中心点，制作出放射状背景的一条光芒，如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左）所示。在图层面板更改不透明度为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Ctrl+J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】复制该图层，【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】操作后在属性栏输入旋转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度，移动尖角对齐中心点后回车退出自由变换状态，如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右）所示。</a:t>
            </a:r>
          </a:p>
        </p:txBody>
      </p:sp>
      <p:pic>
        <p:nvPicPr>
          <p:cNvPr id="16" name="图片 15" descr="截屏2022-12-20 上午9.49.01"/>
          <p:cNvPicPr/>
          <p:nvPr/>
        </p:nvPicPr>
        <p:blipFill>
          <a:blip r:embed="rId4"/>
          <a:stretch>
            <a:fillRect/>
          </a:stretch>
        </p:blipFill>
        <p:spPr>
          <a:xfrm>
            <a:off x="5931465" y="2128344"/>
            <a:ext cx="2814320" cy="1499870"/>
          </a:xfrm>
          <a:prstGeom prst="rect">
            <a:avLst/>
          </a:prstGeom>
        </p:spPr>
      </p:pic>
      <p:pic>
        <p:nvPicPr>
          <p:cNvPr id="17" name="图片 16" descr="截屏2022-12-20 上午10.21.09"/>
          <p:cNvPicPr/>
          <p:nvPr/>
        </p:nvPicPr>
        <p:blipFill>
          <a:blip r:embed="rId5"/>
          <a:stretch>
            <a:fillRect/>
          </a:stretch>
        </p:blipFill>
        <p:spPr>
          <a:xfrm>
            <a:off x="8745785" y="2410341"/>
            <a:ext cx="2369820" cy="11804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687541" y="2012253"/>
            <a:ext cx="1821727" cy="360680"/>
            <a:chOff x="6894" y="59190"/>
            <a:chExt cx="3331" cy="710"/>
          </a:xfrm>
        </p:grpSpPr>
        <p:pic>
          <p:nvPicPr>
            <p:cNvPr id="19" name="图片 18" descr="截屏2022-12-20 上午9.49.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94" y="59190"/>
              <a:ext cx="3331" cy="338"/>
            </a:xfrm>
            <a:prstGeom prst="rect">
              <a:avLst/>
            </a:prstGeom>
          </p:spPr>
        </p:pic>
        <p:sp>
          <p:nvSpPr>
            <p:cNvPr id="26" name="右箭头 25"/>
            <p:cNvSpPr/>
            <p:nvPr/>
          </p:nvSpPr>
          <p:spPr>
            <a:xfrm rot="5400000" flipV="1">
              <a:off x="8343" y="59510"/>
              <a:ext cx="416" cy="364"/>
            </a:xfrm>
            <a:prstGeom prst="rightArrow">
              <a:avLst/>
            </a:prstGeom>
            <a:solidFill>
              <a:srgbClr val="FF00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735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）使用【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Ctrl+Shift+Alt+T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】重复上一步操作组合快捷键，多次使用制作光芒效果背景，如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pic>
        <p:nvPicPr>
          <p:cNvPr id="16" name="图片 15" descr="10"/>
          <p:cNvPicPr/>
          <p:nvPr/>
        </p:nvPicPr>
        <p:blipFill>
          <a:blip r:embed="rId4"/>
          <a:stretch>
            <a:fillRect/>
          </a:stretch>
        </p:blipFill>
        <p:spPr>
          <a:xfrm>
            <a:off x="2291088" y="2617038"/>
            <a:ext cx="3750458" cy="2012371"/>
          </a:xfrm>
          <a:prstGeom prst="rect">
            <a:avLst/>
          </a:prstGeom>
        </p:spPr>
      </p:pic>
      <p:pic>
        <p:nvPicPr>
          <p:cNvPr id="17" name="图片 16" descr="截屏2022-12-20 上午10.37.51"/>
          <p:cNvPicPr/>
          <p:nvPr/>
        </p:nvPicPr>
        <p:blipFill>
          <a:blip r:embed="rId5"/>
          <a:stretch>
            <a:fillRect/>
          </a:stretch>
        </p:blipFill>
        <p:spPr>
          <a:xfrm>
            <a:off x="6207801" y="2638943"/>
            <a:ext cx="4042836" cy="19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3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55469" y="1267864"/>
            <a:ext cx="9501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）为大家介绍另外一种制作放射光芒背景的方法：新建图层，前景色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226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）背景色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选择渐变工具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线性渐变，单击鼠标左键自上到下拉出两色渐变，单击“滤镜”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“扭曲”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“波浪”命令，在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面板中设置各项参数，类型为方形，单击确定生成条形图案，如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截屏2022-12-20 下午3.13.05"/>
          <p:cNvPicPr/>
          <p:nvPr/>
        </p:nvPicPr>
        <p:blipFill>
          <a:blip r:embed="rId4"/>
          <a:srcRect l="444" t="2165" r="605" b="8295"/>
          <a:stretch>
            <a:fillRect/>
          </a:stretch>
        </p:blipFill>
        <p:spPr>
          <a:xfrm>
            <a:off x="3287452" y="3380363"/>
            <a:ext cx="5237480" cy="249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商务工作汇报PPT模板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8">
      <a:dk1>
        <a:srgbClr val="000000"/>
      </a:dk1>
      <a:lt1>
        <a:srgbClr val="FFFFFF"/>
      </a:lt1>
      <a:dk2>
        <a:srgbClr val="FB481E"/>
      </a:dk2>
      <a:lt2>
        <a:srgbClr val="FFFFFF"/>
      </a:lt2>
      <a:accent1>
        <a:srgbClr val="FB481E"/>
      </a:accent1>
      <a:accent2>
        <a:srgbClr val="A50F00"/>
      </a:accent2>
      <a:accent3>
        <a:srgbClr val="F17C60"/>
      </a:accent3>
      <a:accent4>
        <a:srgbClr val="780000"/>
      </a:accent4>
      <a:accent5>
        <a:srgbClr val="CFDEE8"/>
      </a:accent5>
      <a:accent6>
        <a:srgbClr val="E9F0F4"/>
      </a:accent6>
      <a:hlink>
        <a:srgbClr val="FEFFFE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1187</Words>
  <Application>Microsoft Office PowerPoint</Application>
  <PresentationFormat>宽屏</PresentationFormat>
  <Paragraphs>70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iekie jianheiti</vt:lpstr>
      <vt:lpstr>Source Han Sans CN Normal</vt:lpstr>
      <vt:lpstr>zihun59hao-chuangcuhei</vt:lpstr>
      <vt:lpstr>等线</vt:lpstr>
      <vt:lpstr>等线 Light</vt:lpstr>
      <vt:lpstr>宋体</vt:lpstr>
      <vt:lpstr>微软雅黑</vt:lpstr>
      <vt:lpstr>印品黑体</vt:lpstr>
      <vt:lpstr>Arial</vt:lpstr>
      <vt:lpstr>Calibri</vt:lpstr>
      <vt:lpstr>Times New Roman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tf</cp:lastModifiedBy>
  <cp:revision>538</cp:revision>
  <dcterms:created xsi:type="dcterms:W3CDTF">2019-04-09T06:58:00Z</dcterms:created>
  <dcterms:modified xsi:type="dcterms:W3CDTF">2025-02-24T08:47:50Z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